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46"/>
  </p:notesMasterIdLst>
  <p:handoutMasterIdLst>
    <p:handoutMasterId r:id="rId47"/>
  </p:handoutMasterIdLst>
  <p:sldIdLst>
    <p:sldId id="360" r:id="rId2"/>
    <p:sldId id="318" r:id="rId3"/>
    <p:sldId id="361" r:id="rId4"/>
    <p:sldId id="482" r:id="rId5"/>
    <p:sldId id="483" r:id="rId6"/>
    <p:sldId id="388" r:id="rId7"/>
    <p:sldId id="484" r:id="rId8"/>
    <p:sldId id="486" r:id="rId9"/>
    <p:sldId id="487" r:id="rId10"/>
    <p:sldId id="489" r:id="rId11"/>
    <p:sldId id="522" r:id="rId12"/>
    <p:sldId id="490" r:id="rId13"/>
    <p:sldId id="514" r:id="rId14"/>
    <p:sldId id="488" r:id="rId15"/>
    <p:sldId id="420" r:id="rId16"/>
    <p:sldId id="515" r:id="rId17"/>
    <p:sldId id="516" r:id="rId18"/>
    <p:sldId id="491" r:id="rId19"/>
    <p:sldId id="517" r:id="rId20"/>
    <p:sldId id="518" r:id="rId21"/>
    <p:sldId id="492" r:id="rId22"/>
    <p:sldId id="521" r:id="rId23"/>
    <p:sldId id="493" r:id="rId24"/>
    <p:sldId id="519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02" r:id="rId34"/>
    <p:sldId id="503" r:id="rId35"/>
    <p:sldId id="513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466" r:id="rId44"/>
    <p:sldId id="470" r:id="rId45"/>
  </p:sldIdLst>
  <p:sldSz cx="9144000" cy="6858000" type="screen4x3"/>
  <p:notesSz cx="7010400" cy="9296400"/>
  <p:custShowLst>
    <p:custShow name="Custom Show 1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3D2"/>
    <a:srgbClr val="5FBEF0"/>
    <a:srgbClr val="000000"/>
    <a:srgbClr val="F25050"/>
    <a:srgbClr val="004E69"/>
    <a:srgbClr val="F46565"/>
    <a:srgbClr val="8CD1F4"/>
    <a:srgbClr val="C6E9FA"/>
    <a:srgbClr val="FFD200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3" autoAdjust="0"/>
    <p:restoredTop sz="88950" autoAdjust="0"/>
  </p:normalViewPr>
  <p:slideViewPr>
    <p:cSldViewPr>
      <p:cViewPr>
        <p:scale>
          <a:sx n="75" d="100"/>
          <a:sy n="75" d="100"/>
        </p:scale>
        <p:origin x="-11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27D02B2-19D2-4F8F-94DB-6EE5C1195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18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03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altLang="en-US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3A776A2-7259-4EAC-8AD1-A6689447A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589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359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latin typeface="Georgia" panose="02040502050405020303" pitchFamily="18" charset="0"/>
              </a:rPr>
              <a:t>even if you have served or are currently serving a jail sentence.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45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latin typeface="Georgia" panose="02040502050405020303" pitchFamily="18" charset="0"/>
              </a:rPr>
              <a:t>Residence Address:  If that’s a shelter or a friend’s house, use that address. If you are currently sleeping outside then you need to draw a map describing your sleeping location.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latin typeface="Georgia" panose="02040502050405020303" pitchFamily="18" charset="0"/>
              </a:rPr>
              <a:t>Mailing Address: can be a PO Box, a local shelter, parent’s home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latin typeface="Georgia" panose="02040502050405020303" pitchFamily="18" charset="0"/>
              </a:rPr>
              <a:t>Be sure to update your registration when you move.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655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 smtClean="0">
                <a:latin typeface="Georgia" panose="02040502050405020303" pitchFamily="18" charset="0"/>
              </a:rPr>
              <a:t>The new registration will update the old one.</a:t>
            </a:r>
          </a:p>
          <a:p>
            <a:r>
              <a:rPr lang="en-US" sz="1200" b="1" i="1" dirty="0" smtClean="0">
                <a:latin typeface="Georgia" panose="02040502050405020303" pitchFamily="18" charset="0"/>
              </a:rPr>
              <a:t>Use your smartphone if you</a:t>
            </a:r>
            <a:r>
              <a:rPr lang="en-US" sz="1200" b="1" i="1" baseline="0" dirty="0" smtClean="0">
                <a:latin typeface="Georgia" panose="02040502050405020303" pitchFamily="18" charset="0"/>
              </a:rPr>
              <a:t> have one to look it up for them.  </a:t>
            </a:r>
            <a:endParaRPr lang="en-US" sz="1200" b="1" i="1" dirty="0" smtClean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477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i="1" dirty="0" smtClean="0">
                <a:latin typeface="Georgia" panose="02040502050405020303" pitchFamily="18" charset="0"/>
              </a:rPr>
              <a:t>People usually receive letters asking for more</a:t>
            </a:r>
            <a:r>
              <a:rPr lang="en-US" sz="4000" b="1" i="1" baseline="0" dirty="0" smtClean="0">
                <a:latin typeface="Georgia" panose="02040502050405020303" pitchFamily="18" charset="0"/>
              </a:rPr>
              <a:t> information </a:t>
            </a:r>
            <a:r>
              <a:rPr lang="en-US" sz="4000" b="1" i="1" dirty="0" smtClean="0">
                <a:latin typeface="Georgia" panose="02040502050405020303" pitchFamily="18" charset="0"/>
              </a:rPr>
              <a:t>when the Board of Elections can’t verify their</a:t>
            </a:r>
            <a:r>
              <a:rPr lang="en-US" sz="4000" b="1" i="1" baseline="0" dirty="0" smtClean="0">
                <a:latin typeface="Georgia" panose="02040502050405020303" pitchFamily="18" charset="0"/>
              </a:rPr>
              <a:t> </a:t>
            </a:r>
            <a:r>
              <a:rPr lang="en-US" sz="4000" b="1" i="1" dirty="0" smtClean="0">
                <a:latin typeface="Georgia" panose="02040502050405020303" pitchFamily="18" charset="0"/>
              </a:rPr>
              <a:t>identity based on the information on the voter registration form.</a:t>
            </a:r>
          </a:p>
          <a:p>
            <a:pPr lvl="1"/>
            <a:r>
              <a:rPr lang="en-US" sz="4000" b="1" i="1" dirty="0" smtClean="0">
                <a:latin typeface="Georgia" panose="02040502050405020303" pitchFamily="18" charset="0"/>
              </a:rPr>
              <a:t>Most common if the person doesn’t provide any identifying numbers in Section 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900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i="1" dirty="0" smtClean="0">
                <a:latin typeface="Georgia" panose="02040502050405020303" pitchFamily="18" charset="0"/>
              </a:rPr>
              <a:t>Otherwise, it may derail the verification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70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Site-Based: </a:t>
            </a:r>
            <a:r>
              <a:rPr lang="en-US" b="1" dirty="0" smtClean="0"/>
              <a:t>means setting up a table at a community event, a store, a church, or other high traffic location.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Door-to-door: means going through a neighborhood.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563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What days and times are people most likely to be at the site or in the neighborhood you’ve picked?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330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Pens - (blue and black ink)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736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Anything</a:t>
            </a:r>
            <a:r>
              <a:rPr lang="en-US" baseline="0" dirty="0" smtClean="0"/>
              <a:t> else you need to be comfortable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294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Recruit</a:t>
            </a:r>
            <a:r>
              <a:rPr lang="en-US" sz="1200" b="1" baseline="0" dirty="0" smtClean="0"/>
              <a:t> extra - </a:t>
            </a:r>
            <a:r>
              <a:rPr lang="en-US" sz="1200" b="1" dirty="0" smtClean="0"/>
              <a:t>to account for possible last-minute cancellations.</a:t>
            </a:r>
            <a:r>
              <a:rPr lang="en-US" sz="1200" b="1" baseline="0" dirty="0" smtClean="0"/>
              <a:t> If 10 people say they will come, expect 7 or 8</a:t>
            </a:r>
            <a:endParaRPr lang="en-US" sz="1200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Teams of two , especially for door-to-door canvassing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10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D085-4BFE-4EA1-8FA7-798699CADB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3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/>
              <a:t>Make sure that person is available during the day to answer questions, solve problems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1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Georgia" panose="02040502050405020303" pitchFamily="18" charset="0"/>
              </a:rPr>
              <a:t>You can help them, but they must 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45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latin typeface="Georgia" panose="02040502050405020303" pitchFamily="18" charset="0"/>
              </a:rPr>
              <a:t>You can help them, but they must 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45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you to be like this!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D085-4BFE-4EA1-8FA7-798699CADB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Important because helps verify identity </a:t>
            </a:r>
          </a:p>
          <a:p>
            <a:r>
              <a:rPr lang="en-US" sz="1200" b="1" dirty="0" smtClean="0"/>
              <a:t>If no ID # is listed, you’ll be required to show an identifying document when you first vote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Focus voter’s attention on Section 3 and check the box if they have no ID #</a:t>
            </a:r>
          </a:p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D085-4BFE-4EA1-8FA7-798699CADB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</a:t>
            </a:r>
            <a:r>
              <a:rPr lang="en-US" baseline="0" dirty="0" smtClean="0"/>
              <a:t> you to be like this!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D085-4BFE-4EA1-8FA7-798699CADB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3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latin typeface="Georgia" panose="02040502050405020303" pitchFamily="18" charset="0"/>
              </a:rPr>
              <a:t>You can also use an elected official as an illustration.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94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latin typeface="Georgia" panose="02040502050405020303" pitchFamily="18" charset="0"/>
              </a:rPr>
              <a:t>Use the same form as anyone else. No special documents required!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776A2-7259-4EAC-8AD1-A6689447AE9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24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02E6-2067-4F0B-816B-7227306BE6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95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283E-2D6B-48A4-B207-C4F07CACC4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B555E-1875-4759-9660-1694884122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9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1101-B481-4CF8-83C3-796610899B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27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5469-6908-4B69-885B-38D3E54B9E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3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D3E0-B405-4C42-A21A-CA0E3FC7FF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70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296-1612-49C7-9083-E56C6F52D9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24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E56B-E790-4CAF-ADDD-E5C916FF99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9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CC92-56C1-46DC-BE21-E787464E99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4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CD6F-C8C3-4E86-8510-C261FC4942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70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1FE-4569-496F-8B9E-DAF869AEFE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11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726B-C1A1-4834-A3DD-B7BEB706C46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1524000" y="27305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3600" b="1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5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5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5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5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5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5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3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24" y="152400"/>
            <a:ext cx="871537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7000"/>
              </a:lnSpc>
            </a:pPr>
            <a:r>
              <a:rPr lang="en-US" sz="6600" spc="-300" dirty="0">
                <a:solidFill>
                  <a:srgbClr val="1A93D2"/>
                </a:solidFill>
                <a:latin typeface="Arial Black"/>
              </a:rPr>
              <a:t>Voter Registration</a:t>
            </a:r>
          </a:p>
          <a:p>
            <a:pPr algn="l">
              <a:lnSpc>
                <a:spcPts val="7000"/>
              </a:lnSpc>
            </a:pPr>
            <a:r>
              <a:rPr lang="en-US" sz="5400" b="1" i="1" spc="-300" dirty="0" smtClean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Democracy NC</a:t>
            </a:r>
            <a:endParaRPr lang="en-US" sz="900" b="1" i="1" spc="-300" dirty="0" smtClean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5" name="Rectangle 4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306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 smtClean="0">
                <a:solidFill>
                  <a:srgbClr val="1A93D2"/>
                </a:solidFill>
              </a:rPr>
              <a:t>How It Works </a:t>
            </a:r>
            <a:br>
              <a:rPr lang="en-US" sz="5300" dirty="0" smtClean="0">
                <a:solidFill>
                  <a:srgbClr val="1A93D2"/>
                </a:solidFill>
              </a:rPr>
            </a:br>
            <a:endParaRPr lang="en-US" sz="4900" b="1" dirty="0"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i="1" dirty="0">
                <a:latin typeface="Georgia" panose="02040502050405020303" pitchFamily="18" charset="0"/>
              </a:rPr>
              <a:t>Voter completes registration form </a:t>
            </a:r>
            <a:endParaRPr lang="en-US" b="1" i="1" dirty="0" smtClean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endParaRPr lang="en-US" sz="1800" b="1" i="1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b="1" i="1" dirty="0" smtClean="0">
                <a:latin typeface="Georgia" panose="02040502050405020303" pitchFamily="18" charset="0"/>
              </a:rPr>
              <a:t>Send form to local </a:t>
            </a:r>
            <a:r>
              <a:rPr lang="en-US" b="1" i="1" dirty="0">
                <a:latin typeface="Georgia" panose="02040502050405020303" pitchFamily="18" charset="0"/>
              </a:rPr>
              <a:t>elections board</a:t>
            </a:r>
          </a:p>
          <a:p>
            <a:pPr>
              <a:lnSpc>
                <a:spcPct val="80000"/>
              </a:lnSpc>
            </a:pPr>
            <a:endParaRPr lang="en-US" sz="1800" b="1" i="1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b="1" i="1" dirty="0" smtClean="0">
                <a:latin typeface="Georgia" panose="02040502050405020303" pitchFamily="18" charset="0"/>
              </a:rPr>
              <a:t>Elections board verifies identity</a:t>
            </a:r>
            <a:endParaRPr lang="en-US" b="1" i="1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endParaRPr lang="en-US" sz="1800" b="1" i="1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b="1" i="1" dirty="0">
                <a:latin typeface="Georgia" panose="02040502050405020303" pitchFamily="18" charset="0"/>
              </a:rPr>
              <a:t>Voter is contacted: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sz="3200" b="1" i="1" dirty="0">
                <a:latin typeface="Georgia" panose="02040502050405020303" pitchFamily="18" charset="0"/>
              </a:rPr>
              <a:t>Receives Voter Registration </a:t>
            </a:r>
            <a:r>
              <a:rPr lang="en-US" sz="3200" b="1" i="1" dirty="0" smtClean="0">
                <a:latin typeface="Georgia" panose="02040502050405020303" pitchFamily="18" charset="0"/>
              </a:rPr>
              <a:t>Card 				</a:t>
            </a:r>
            <a:r>
              <a:rPr lang="en-US" sz="3200" b="1" i="1" u="sng" dirty="0" smtClean="0">
                <a:latin typeface="Georgia" panose="02040502050405020303" pitchFamily="18" charset="0"/>
              </a:rPr>
              <a:t>OR</a:t>
            </a:r>
            <a:endParaRPr lang="en-US" sz="3200" b="1" i="1" u="sng" dirty="0">
              <a:latin typeface="Georgia" panose="02040502050405020303" pitchFamily="18" charset="0"/>
            </a:endParaRPr>
          </a:p>
          <a:p>
            <a:pPr marL="742950" lvl="2" indent="-342900">
              <a:lnSpc>
                <a:spcPct val="80000"/>
              </a:lnSpc>
            </a:pPr>
            <a:r>
              <a:rPr lang="en-US" sz="3200" b="1" i="1" dirty="0">
                <a:latin typeface="Georgia" panose="02040502050405020303" pitchFamily="18" charset="0"/>
              </a:rPr>
              <a:t>Receives request for more </a:t>
            </a:r>
            <a:r>
              <a:rPr lang="en-US" sz="3200" b="1" i="1" dirty="0" smtClean="0">
                <a:latin typeface="Georgia" panose="02040502050405020303" pitchFamily="18" charset="0"/>
              </a:rPr>
              <a:t>info</a:t>
            </a:r>
            <a:endParaRPr lang="en-US" sz="3200" b="1" i="1" dirty="0"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46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 smtClean="0">
                <a:solidFill>
                  <a:srgbClr val="1A93D2"/>
                </a:solidFill>
              </a:rPr>
              <a:t>How It Works </a:t>
            </a:r>
            <a:br>
              <a:rPr lang="en-US" sz="5300" dirty="0" smtClean="0">
                <a:solidFill>
                  <a:srgbClr val="1A93D2"/>
                </a:solidFill>
              </a:rPr>
            </a:br>
            <a:endParaRPr lang="en-US" sz="4900" b="1" dirty="0"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3505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800" b="1" i="1" dirty="0" smtClean="0">
                <a:latin typeface="Georgia" panose="02040502050405020303" pitchFamily="18" charset="0"/>
              </a:rPr>
              <a:t>Deadline to Register--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800" b="1" i="1" dirty="0">
                <a:latin typeface="Georgia" panose="02040502050405020303" pitchFamily="18" charset="0"/>
              </a:rPr>
              <a:t>25 </a:t>
            </a:r>
            <a:r>
              <a:rPr lang="en-US" sz="4800" b="1" i="1" dirty="0" smtClean="0">
                <a:latin typeface="Georgia" panose="02040502050405020303" pitchFamily="18" charset="0"/>
              </a:rPr>
              <a:t>Days before Election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400" b="1" i="1" dirty="0" smtClean="0">
              <a:latin typeface="Georgia" panose="02040502050405020303" pitchFamily="18" charset="0"/>
            </a:endParaRPr>
          </a:p>
          <a:p>
            <a:pPr lvl="1" algn="ctr">
              <a:lnSpc>
                <a:spcPct val="80000"/>
              </a:lnSpc>
            </a:pPr>
            <a:r>
              <a:rPr lang="en-US" sz="3200" b="1" i="1" dirty="0" smtClean="0">
                <a:latin typeface="Georgia" panose="02040502050405020303" pitchFamily="18" charset="0"/>
              </a:rPr>
              <a:t>February 19, 2016</a:t>
            </a:r>
          </a:p>
          <a:p>
            <a:pPr lvl="1" algn="ctr">
              <a:lnSpc>
                <a:spcPct val="80000"/>
              </a:lnSpc>
            </a:pPr>
            <a:endParaRPr lang="en-US" b="1" i="1" dirty="0" smtClean="0">
              <a:latin typeface="Georgia" panose="02040502050405020303" pitchFamily="18" charset="0"/>
            </a:endParaRPr>
          </a:p>
          <a:p>
            <a:pPr lvl="1" algn="ctr">
              <a:lnSpc>
                <a:spcPct val="80000"/>
              </a:lnSpc>
            </a:pPr>
            <a:r>
              <a:rPr lang="en-US" sz="3200" b="1" i="1" smtClean="0">
                <a:latin typeface="Georgia" panose="02040502050405020303" pitchFamily="18" charset="0"/>
              </a:rPr>
              <a:t>October 14, </a:t>
            </a:r>
            <a:r>
              <a:rPr lang="en-US" sz="3200" b="1" i="1" dirty="0" smtClean="0">
                <a:latin typeface="Georgia" panose="02040502050405020303" pitchFamily="18" charset="0"/>
              </a:rPr>
              <a:t>2016 </a:t>
            </a:r>
            <a:endParaRPr lang="en-US" sz="3200" b="1" i="1" dirty="0"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81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762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800" dirty="0" smtClean="0">
                <a:solidFill>
                  <a:srgbClr val="1A93D2"/>
                </a:solidFill>
              </a:rPr>
              <a:t>Exception to Deadline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493837"/>
            <a:ext cx="8229600" cy="4906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 smtClean="0">
                <a:latin typeface="Georgia" panose="02040502050405020303" pitchFamily="18" charset="0"/>
              </a:rPr>
              <a:t>Move </a:t>
            </a:r>
            <a:r>
              <a:rPr lang="en-US" sz="3600" b="1" i="1" dirty="0">
                <a:latin typeface="Georgia" panose="02040502050405020303" pitchFamily="18" charset="0"/>
              </a:rPr>
              <a:t>within your </a:t>
            </a:r>
            <a:r>
              <a:rPr lang="en-US" sz="3600" b="1" i="1" dirty="0" smtClean="0">
                <a:latin typeface="Georgia" panose="02040502050405020303" pitchFamily="18" charset="0"/>
              </a:rPr>
              <a:t>county:</a:t>
            </a:r>
          </a:p>
          <a:p>
            <a:endParaRPr lang="en-US" sz="1400" b="1" i="1" dirty="0" smtClean="0">
              <a:latin typeface="Georgia" panose="02040502050405020303" pitchFamily="18" charset="0"/>
            </a:endParaRPr>
          </a:p>
          <a:p>
            <a:pPr lvl="1"/>
            <a:r>
              <a:rPr lang="en-US" b="1" i="1" dirty="0" smtClean="0">
                <a:latin typeface="Georgia" panose="02040502050405020303" pitchFamily="18" charset="0"/>
              </a:rPr>
              <a:t>Update voter registration address during Early Voting period</a:t>
            </a:r>
          </a:p>
          <a:p>
            <a:pPr lvl="1"/>
            <a:endParaRPr lang="en-US" sz="1800" b="1" i="1" dirty="0" smtClean="0">
              <a:latin typeface="Georgia" panose="02040502050405020303" pitchFamily="18" charset="0"/>
            </a:endParaRPr>
          </a:p>
          <a:p>
            <a:pPr lvl="1"/>
            <a:r>
              <a:rPr lang="en-US" b="1" i="1" dirty="0" smtClean="0">
                <a:latin typeface="Georgia" panose="02040502050405020303" pitchFamily="18" charset="0"/>
              </a:rPr>
              <a:t>On Election Day, vote in the </a:t>
            </a:r>
            <a:r>
              <a:rPr lang="en-US" b="1" i="1" u="sng" dirty="0" smtClean="0">
                <a:latin typeface="Georgia" panose="02040502050405020303" pitchFamily="18" charset="0"/>
              </a:rPr>
              <a:t>new</a:t>
            </a:r>
            <a:r>
              <a:rPr lang="en-US" b="1" i="1" dirty="0" smtClean="0">
                <a:latin typeface="Georgia" panose="02040502050405020303" pitchFamily="18" charset="0"/>
              </a:rPr>
              <a:t> precinct and ask for a “transfer”</a:t>
            </a:r>
          </a:p>
          <a:p>
            <a:pPr marL="457200" lvl="1" indent="0">
              <a:buNone/>
            </a:pPr>
            <a:r>
              <a:rPr lang="en-US" b="1" i="1" dirty="0" smtClean="0">
                <a:latin typeface="Georgia" panose="02040502050405020303" pitchFamily="18" charset="0"/>
              </a:rPr>
              <a:t>  </a:t>
            </a:r>
            <a:endParaRPr lang="en-US" b="1" i="1" dirty="0">
              <a:latin typeface="Georgia" panose="020405020504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904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3000" y="2133600"/>
            <a:ext cx="6858000" cy="1676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6000" dirty="0" smtClean="0">
                <a:solidFill>
                  <a:srgbClr val="1A93D2"/>
                </a:solidFill>
              </a:rPr>
              <a:t>Questions</a:t>
            </a:r>
          </a:p>
          <a:p>
            <a:pPr algn="l" fontAlgn="auto">
              <a:spcAft>
                <a:spcPts val="0"/>
              </a:spcAft>
            </a:pPr>
            <a:r>
              <a:rPr lang="en-US" sz="3600" b="1" i="1" dirty="0" smtClean="0">
                <a:latin typeface="Georgia" panose="02040502050405020303" pitchFamily="18" charset="0"/>
              </a:rPr>
              <a:t>About how it works?</a:t>
            </a:r>
            <a:endParaRPr lang="en-US" sz="3600" b="1" i="1" dirty="0">
              <a:latin typeface="Georgia" panose="020405020504050203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693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48" t="14719" b="476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"/>
          <a:stretch/>
        </p:blipFill>
        <p:spPr bwMode="auto">
          <a:xfrm>
            <a:off x="734056" y="957430"/>
            <a:ext cx="7647944" cy="55957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1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The Form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28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48" t="14719" b="439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>
                <a:solidFill>
                  <a:srgbClr val="1A93D2"/>
                </a:solidFill>
              </a:rPr>
              <a:t>Filling Out the Form: </a:t>
            </a:r>
            <a:br>
              <a:rPr lang="en-US" sz="5300" dirty="0">
                <a:solidFill>
                  <a:srgbClr val="1A93D2"/>
                </a:solidFill>
              </a:rPr>
            </a:br>
            <a:r>
              <a:rPr lang="en-US" sz="4000" b="1" i="1" spc="-300" dirty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Required Sections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229600" cy="490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000" b="1" dirty="0" smtClean="0"/>
          </a:p>
          <a:p>
            <a:pPr marL="0" indent="0" algn="ctr">
              <a:buNone/>
            </a:pPr>
            <a:r>
              <a:rPr lang="en-US" b="1" dirty="0" smtClean="0"/>
              <a:t>Checkboxes </a:t>
            </a:r>
            <a:r>
              <a:rPr lang="en-US" b="1" dirty="0" smtClean="0">
                <a:solidFill>
                  <a:srgbClr val="FF0000"/>
                </a:solidFill>
              </a:rPr>
              <a:t>Section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1964" r="2841" b="76071"/>
          <a:stretch/>
        </p:blipFill>
        <p:spPr bwMode="auto">
          <a:xfrm>
            <a:off x="76200" y="3187340"/>
            <a:ext cx="9067800" cy="115606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9" name="Rectangle 8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84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48" t="14719" b="439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>
                <a:solidFill>
                  <a:srgbClr val="1A93D2"/>
                </a:solidFill>
              </a:rPr>
              <a:t>Filling Out the Form: </a:t>
            </a:r>
            <a:br>
              <a:rPr lang="en-US" sz="5300" dirty="0">
                <a:solidFill>
                  <a:srgbClr val="1A93D2"/>
                </a:solidFill>
              </a:rPr>
            </a:br>
            <a:r>
              <a:rPr lang="en-US" sz="4000" b="1" i="1" spc="-300" dirty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Required Sections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22176" r="48367" b="49071"/>
          <a:stretch/>
        </p:blipFill>
        <p:spPr bwMode="auto">
          <a:xfrm>
            <a:off x="1176681" y="2743200"/>
            <a:ext cx="7238998" cy="312419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6900" y="1915180"/>
            <a:ext cx="613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/>
              <a:t>Full </a:t>
            </a:r>
            <a:r>
              <a:rPr lang="en-US" sz="3200" b="1" dirty="0" smtClean="0"/>
              <a:t>Legal </a:t>
            </a:r>
            <a:r>
              <a:rPr lang="en-US" sz="3200" b="1" dirty="0"/>
              <a:t>N</a:t>
            </a:r>
            <a:r>
              <a:rPr lang="en-US" sz="3200" b="1" dirty="0" smtClean="0"/>
              <a:t>ame </a:t>
            </a:r>
            <a:r>
              <a:rPr lang="en-US" sz="3200" b="1" dirty="0" smtClean="0">
                <a:solidFill>
                  <a:srgbClr val="FF0000"/>
                </a:solidFill>
              </a:rPr>
              <a:t>Section </a:t>
            </a:r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9" name="Rectangle 8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18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48" t="14719" b="439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>
                <a:solidFill>
                  <a:srgbClr val="1A93D2"/>
                </a:solidFill>
              </a:rPr>
              <a:t>Filling Out the Form: </a:t>
            </a:r>
            <a:br>
              <a:rPr lang="en-US" sz="5300" dirty="0">
                <a:solidFill>
                  <a:srgbClr val="1A93D2"/>
                </a:solidFill>
              </a:rPr>
            </a:br>
            <a:r>
              <a:rPr lang="en-US" sz="4000" b="1" i="1" spc="-300" dirty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Required Sections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6900" y="1915180"/>
            <a:ext cx="613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Date </a:t>
            </a:r>
            <a:r>
              <a:rPr lang="en-US" sz="3200" b="1" dirty="0"/>
              <a:t>of </a:t>
            </a:r>
            <a:r>
              <a:rPr lang="en-US" sz="3200" b="1" dirty="0" smtClean="0"/>
              <a:t>Birth </a:t>
            </a:r>
            <a:r>
              <a:rPr lang="en-US" sz="3200" b="1" dirty="0">
                <a:solidFill>
                  <a:srgbClr val="FF0000"/>
                </a:solidFill>
              </a:rPr>
              <a:t>Section </a:t>
            </a:r>
            <a:r>
              <a:rPr lang="en-US" sz="3200" b="1" dirty="0" smtClean="0">
                <a:solidFill>
                  <a:srgbClr val="FF0000"/>
                </a:solidFill>
              </a:rPr>
              <a:t>3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5" t="22267" r="1739" b="48629"/>
          <a:stretch/>
        </p:blipFill>
        <p:spPr bwMode="auto">
          <a:xfrm>
            <a:off x="838200" y="2860152"/>
            <a:ext cx="7543800" cy="331204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10" name="Rectangle 9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689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48" t="14719" b="43933"/>
          <a:stretch/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5" t="22267" r="1739" b="48629"/>
          <a:stretch/>
        </p:blipFill>
        <p:spPr bwMode="auto">
          <a:xfrm>
            <a:off x="2362200" y="2057400"/>
            <a:ext cx="6553200" cy="331204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Filling Out the Form: </a:t>
            </a:r>
            <a:r>
              <a:rPr lang="en-US" sz="4800" b="1" i="1" spc="-300" dirty="0" smtClean="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Important</a:t>
            </a:r>
            <a:r>
              <a:rPr lang="en-US" sz="4800" b="1" i="1" spc="-300" dirty="0" smtClean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– ID Numbers</a:t>
            </a:r>
            <a:endParaRPr lang="en-US" sz="4800" b="1" i="1" spc="-300" dirty="0">
              <a:solidFill>
                <a:schemeClr val="tx2"/>
              </a:solidFill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2971800" cy="4297363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NC </a:t>
            </a:r>
            <a:r>
              <a:rPr lang="en-US" sz="3000" b="1" dirty="0"/>
              <a:t>driver’s </a:t>
            </a:r>
            <a:r>
              <a:rPr lang="en-US" sz="3000" b="1" dirty="0" smtClean="0"/>
              <a:t>license</a:t>
            </a:r>
          </a:p>
          <a:p>
            <a:endParaRPr lang="en-US" sz="1200" b="1" dirty="0" smtClean="0"/>
          </a:p>
          <a:p>
            <a:r>
              <a:rPr lang="en-US" sz="3000" b="1" dirty="0" smtClean="0"/>
              <a:t>NC ID</a:t>
            </a:r>
          </a:p>
          <a:p>
            <a:endParaRPr lang="en-US" sz="1200" b="1" dirty="0" smtClean="0"/>
          </a:p>
          <a:p>
            <a:r>
              <a:rPr lang="en-US" sz="3000" b="1" dirty="0" smtClean="0"/>
              <a:t>Last </a:t>
            </a:r>
            <a:r>
              <a:rPr lang="en-US" sz="3000" b="1" dirty="0"/>
              <a:t>four </a:t>
            </a:r>
            <a:r>
              <a:rPr lang="en-US" sz="3000" b="1" dirty="0" smtClean="0"/>
              <a:t>of </a:t>
            </a:r>
            <a:r>
              <a:rPr lang="en-US" sz="3000" b="1" dirty="0"/>
              <a:t>SSN</a:t>
            </a:r>
          </a:p>
          <a:p>
            <a:pPr marL="0" indent="0">
              <a:buNone/>
            </a:pPr>
            <a:endParaRPr lang="en-US" sz="1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8" name="Rectangle 7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745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48" t="14719" b="439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>
                <a:solidFill>
                  <a:srgbClr val="1A93D2"/>
                </a:solidFill>
              </a:rPr>
              <a:t>Filling Out the Form: </a:t>
            </a:r>
            <a:br>
              <a:rPr lang="en-US" sz="5300" dirty="0">
                <a:solidFill>
                  <a:srgbClr val="1A93D2"/>
                </a:solidFill>
              </a:rPr>
            </a:br>
            <a:r>
              <a:rPr lang="en-US" sz="4000" b="1" i="1" spc="-300" dirty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Required Sections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6900" y="2006025"/>
            <a:ext cx="613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Residential Address </a:t>
            </a:r>
            <a:r>
              <a:rPr lang="en-US" sz="3200" b="1" dirty="0" smtClean="0">
                <a:solidFill>
                  <a:srgbClr val="FF0000"/>
                </a:solidFill>
              </a:rPr>
              <a:t>Section 4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49527" r="2107" b="26980"/>
          <a:stretch/>
        </p:blipFill>
        <p:spPr bwMode="auto">
          <a:xfrm>
            <a:off x="228600" y="2895600"/>
            <a:ext cx="8763000" cy="25146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9" name="Rectangle 8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918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49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5" name="Rectangle 4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52400" y="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spc="-300" dirty="0" smtClean="0">
                <a:latin typeface="+mj-lt"/>
              </a:rPr>
              <a:t>Democracy NC </a:t>
            </a:r>
            <a:r>
              <a:rPr lang="en-US" sz="6600" b="1" i="1" spc="-300" dirty="0" smtClean="0">
                <a:solidFill>
                  <a:srgbClr val="1A93D2"/>
                </a:solidFill>
                <a:latin typeface="Georgia" panose="02040502050405020303" pitchFamily="18" charset="0"/>
              </a:rPr>
              <a:t>Mission </a:t>
            </a:r>
            <a:endParaRPr lang="en-US" sz="6600" spc="-3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860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spc="-300" dirty="0" smtClean="0">
                <a:latin typeface="+mj-lt"/>
              </a:rPr>
              <a:t>Research</a:t>
            </a:r>
            <a:r>
              <a:rPr lang="en-US" sz="4400" spc="-300" dirty="0" smtClean="0">
                <a:latin typeface="+mj-lt"/>
              </a:rPr>
              <a:t>, Organizing, Advocacy  </a:t>
            </a:r>
            <a:endParaRPr lang="en-US" sz="4400" spc="-3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00" y="3087469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/>
              <a:t>I</a:t>
            </a:r>
            <a:r>
              <a:rPr lang="en-US" sz="3600" b="1" dirty="0" smtClean="0"/>
              <a:t>ncrease voter participation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7732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smtClean="0"/>
              <a:t>Decrease big money influence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852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1" dirty="0" smtClean="0">
                <a:solidFill>
                  <a:srgbClr val="1A93D2"/>
                </a:solidFill>
                <a:latin typeface="Georgia" panose="02040502050405020303" pitchFamily="18" charset="0"/>
              </a:rPr>
              <a:t>Government of, by </a:t>
            </a:r>
            <a:r>
              <a:rPr lang="en-US" sz="3600" b="1" i="1" dirty="0">
                <a:solidFill>
                  <a:srgbClr val="1A93D2"/>
                </a:solidFill>
                <a:latin typeface="Georgia" panose="02040502050405020303" pitchFamily="18" charset="0"/>
              </a:rPr>
              <a:t>&amp;</a:t>
            </a:r>
            <a:r>
              <a:rPr lang="en-US" sz="3600" b="1" i="1" dirty="0" smtClean="0">
                <a:solidFill>
                  <a:srgbClr val="1A93D2"/>
                </a:solidFill>
                <a:latin typeface="Georgia" panose="02040502050405020303" pitchFamily="18" charset="0"/>
              </a:rPr>
              <a:t> for the people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39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48" t="14719" b="439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>
                <a:solidFill>
                  <a:srgbClr val="1A93D2"/>
                </a:solidFill>
              </a:rPr>
              <a:t>Filling Out the Form: </a:t>
            </a:r>
            <a:br>
              <a:rPr lang="en-US" sz="5300" dirty="0">
                <a:solidFill>
                  <a:srgbClr val="1A93D2"/>
                </a:solidFill>
              </a:rPr>
            </a:br>
            <a:r>
              <a:rPr lang="en-US" sz="4000" b="1" i="1" spc="-300" dirty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Required Sections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6900" y="2006025"/>
            <a:ext cx="613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Signature Line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t="35926" r="67513" b="38027"/>
          <a:stretch/>
        </p:blipFill>
        <p:spPr bwMode="auto">
          <a:xfrm>
            <a:off x="52572" y="3124200"/>
            <a:ext cx="909142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9" name="Rectangle 8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422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03" t="14719" b="41400"/>
          <a:stretch/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Filling Out the Form: </a:t>
            </a:r>
            <a:br>
              <a:rPr lang="en-US" sz="4800" dirty="0">
                <a:solidFill>
                  <a:srgbClr val="1A93D2"/>
                </a:solidFill>
              </a:rPr>
            </a:br>
            <a:r>
              <a:rPr lang="en-US" sz="4800" b="1" i="1" spc="-300" dirty="0" smtClean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Other </a:t>
            </a:r>
            <a:r>
              <a:rPr lang="en-US" sz="4800" b="1" i="1" spc="-300" dirty="0" smtClean="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key sections </a:t>
            </a:r>
            <a:endParaRPr lang="en-US" sz="4800" b="1" i="1" spc="-300" dirty="0">
              <a:solidFill>
                <a:srgbClr val="FF0000"/>
              </a:solidFill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6858000" cy="4906963"/>
          </a:xfrm>
        </p:spPr>
        <p:txBody>
          <a:bodyPr>
            <a:normAutofit/>
          </a:bodyPr>
          <a:lstStyle/>
          <a:p>
            <a:r>
              <a:rPr lang="en-US" sz="3600" b="1" dirty="0"/>
              <a:t>Phone number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Follow up and Get Out the Vote 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sz="3600" b="1" dirty="0"/>
              <a:t>Race, Gender &amp; Ethnicity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Helps monitor the political process for </a:t>
            </a:r>
            <a:r>
              <a:rPr lang="en-US" b="1" dirty="0" smtClean="0">
                <a:solidFill>
                  <a:srgbClr val="FF0000"/>
                </a:solidFill>
              </a:rPr>
              <a:t>bias</a:t>
            </a:r>
          </a:p>
          <a:p>
            <a:pPr lvl="1"/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Previous Registration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At least city, county and state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799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800" dirty="0" smtClean="0">
                <a:solidFill>
                  <a:srgbClr val="1A93D2"/>
                </a:solidFill>
              </a:rPr>
              <a:t>Important Tip</a:t>
            </a:r>
            <a:endParaRPr lang="en-US" sz="4800" dirty="0">
              <a:solidFill>
                <a:srgbClr val="1A93D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914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i="1" dirty="0">
                <a:latin typeface="Georgia" panose="02040502050405020303" pitchFamily="18" charset="0"/>
              </a:rPr>
              <a:t>You cannot </a:t>
            </a:r>
            <a:r>
              <a:rPr lang="en-US" b="1" i="1" dirty="0" smtClean="0">
                <a:latin typeface="Georgia" panose="02040502050405020303" pitchFamily="18" charset="0"/>
              </a:rPr>
              <a:t>ask </a:t>
            </a:r>
            <a:r>
              <a:rPr lang="en-US" b="1" i="1" dirty="0">
                <a:latin typeface="Georgia" panose="02040502050405020303" pitchFamily="18" charset="0"/>
              </a:rPr>
              <a:t>someone </a:t>
            </a:r>
            <a:r>
              <a:rPr lang="en-US" b="1" i="1" dirty="0" smtClean="0">
                <a:latin typeface="Georgia" panose="02040502050405020303" pitchFamily="18" charset="0"/>
              </a:rPr>
              <a:t>to register </a:t>
            </a:r>
            <a:r>
              <a:rPr lang="en-US" b="1" i="1" dirty="0">
                <a:latin typeface="Georgia" panose="02040502050405020303" pitchFamily="18" charset="0"/>
              </a:rPr>
              <a:t>for any particular party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800" b="1" i="1" dirty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b="1" i="1" dirty="0" smtClean="0">
                <a:latin typeface="Georgia" panose="02040502050405020303" pitchFamily="18" charset="0"/>
              </a:rPr>
              <a:t>If </a:t>
            </a:r>
            <a:r>
              <a:rPr lang="en-US" b="1" i="1" dirty="0">
                <a:latin typeface="Georgia" panose="02040502050405020303" pitchFamily="18" charset="0"/>
              </a:rPr>
              <a:t>you accept a completed form, you must turn it into the county Board of Elections </a:t>
            </a:r>
            <a:r>
              <a:rPr lang="en-US" b="1" i="1" u="sng" dirty="0" smtClean="0">
                <a:latin typeface="Georgia" panose="02040502050405020303" pitchFamily="18" charset="0"/>
              </a:rPr>
              <a:t>within 7 days</a:t>
            </a:r>
            <a:r>
              <a:rPr lang="en-US" b="1" i="1" dirty="0" smtClean="0">
                <a:latin typeface="Georgia" panose="02040502050405020303" pitchFamily="18" charset="0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US" sz="1800" b="1" i="1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b="1" i="1" dirty="0">
                <a:latin typeface="Georgia" panose="02040502050405020303" pitchFamily="18" charset="0"/>
              </a:rPr>
              <a:t>F</a:t>
            </a:r>
            <a:r>
              <a:rPr lang="en-US" b="1" i="1" dirty="0" smtClean="0">
                <a:latin typeface="Georgia" panose="02040502050405020303" pitchFamily="18" charset="0"/>
              </a:rPr>
              <a:t>orms must be in by </a:t>
            </a:r>
            <a:r>
              <a:rPr lang="en-US" b="1" i="1" u="sng" dirty="0" smtClean="0">
                <a:latin typeface="Georgia" panose="02040502050405020303" pitchFamily="18" charset="0"/>
              </a:rPr>
              <a:t>25 day deadline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11" name="Rectangle 10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141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772400" cy="1362075"/>
          </a:xfrm>
        </p:spPr>
        <p:txBody>
          <a:bodyPr>
            <a:noAutofit/>
          </a:bodyPr>
          <a:lstStyle/>
          <a:p>
            <a:r>
              <a:rPr lang="en-US" sz="4800" b="0" cap="none" spc="-300" dirty="0" smtClean="0">
                <a:solidFill>
                  <a:srgbClr val="1A93D2"/>
                </a:solidFill>
                <a:ea typeface="+mn-ea"/>
                <a:cs typeface="+mn-cs"/>
              </a:rPr>
              <a:t>Important Tip</a:t>
            </a:r>
            <a:r>
              <a:rPr lang="en-US" sz="6600" cap="none" spc="-300" dirty="0" smtClean="0">
                <a:solidFill>
                  <a:srgbClr val="1A93D2"/>
                </a:solidFill>
                <a:ea typeface="+mn-ea"/>
                <a:cs typeface="+mn-cs"/>
              </a:rPr>
              <a:t/>
            </a:r>
            <a:br>
              <a:rPr lang="en-US" sz="6600" cap="none" spc="-300" dirty="0" smtClean="0">
                <a:solidFill>
                  <a:srgbClr val="1A93D2"/>
                </a:solidFill>
                <a:ea typeface="+mn-ea"/>
                <a:cs typeface="+mn-cs"/>
              </a:rPr>
            </a:br>
            <a:r>
              <a:rPr lang="en-US" sz="5200" dirty="0" smtClean="0">
                <a:solidFill>
                  <a:srgbClr val="1A93D2"/>
                </a:solidFill>
              </a:rPr>
              <a:t/>
            </a:r>
            <a:br>
              <a:rPr lang="en-US" sz="5200" dirty="0" smtClean="0">
                <a:solidFill>
                  <a:srgbClr val="1A93D2"/>
                </a:solidFill>
              </a:rPr>
            </a:br>
            <a:endParaRPr lang="en-US" sz="5400" i="1" spc="-300" dirty="0">
              <a:solidFill>
                <a:schemeClr val="tx2"/>
              </a:solidFill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828800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spc="-300" dirty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Make sure the form is filled out correctly before the voter leaves! </a:t>
            </a:r>
            <a:endParaRPr lang="en-US" sz="5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53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772400" cy="1362075"/>
          </a:xfrm>
        </p:spPr>
        <p:txBody>
          <a:bodyPr>
            <a:noAutofit/>
          </a:bodyPr>
          <a:lstStyle/>
          <a:p>
            <a:r>
              <a:rPr lang="en-US" sz="6600" cap="none" spc="-300" dirty="0" smtClean="0">
                <a:solidFill>
                  <a:srgbClr val="1A93D2"/>
                </a:solidFill>
                <a:ea typeface="+mn-ea"/>
                <a:cs typeface="+mn-cs"/>
              </a:rPr>
              <a:t>Frequently Asked Questions</a:t>
            </a:r>
            <a:r>
              <a:rPr lang="en-US" sz="5200" dirty="0" smtClean="0">
                <a:solidFill>
                  <a:srgbClr val="1A93D2"/>
                </a:solidFill>
              </a:rPr>
              <a:t/>
            </a:r>
            <a:br>
              <a:rPr lang="en-US" sz="5200" dirty="0" smtClean="0">
                <a:solidFill>
                  <a:srgbClr val="1A93D2"/>
                </a:solidFill>
              </a:rPr>
            </a:br>
            <a:r>
              <a:rPr lang="en-US" sz="5400" i="1" cap="none" spc="-300" dirty="0" smtClean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From Voters</a:t>
            </a:r>
            <a:endParaRPr lang="en-US" sz="5400" i="1" spc="-300" dirty="0">
              <a:solidFill>
                <a:schemeClr val="tx2"/>
              </a:solidFill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399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What Party Should I </a:t>
            </a:r>
            <a:br>
              <a:rPr lang="en-US" sz="4800" dirty="0">
                <a:solidFill>
                  <a:srgbClr val="1A93D2"/>
                </a:solidFill>
              </a:rPr>
            </a:br>
            <a:r>
              <a:rPr lang="en-US" sz="4800" dirty="0">
                <a:solidFill>
                  <a:srgbClr val="1A93D2"/>
                </a:solidFill>
              </a:rPr>
              <a:t>Register For?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2057400"/>
            <a:ext cx="8839200" cy="41148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000" b="1" i="1" dirty="0" smtClean="0">
                <a:latin typeface="Georgia" panose="02040502050405020303" pitchFamily="18" charset="0"/>
              </a:rPr>
              <a:t>“</a:t>
            </a:r>
            <a:r>
              <a:rPr lang="en-US" sz="4000" b="1" i="1" dirty="0">
                <a:latin typeface="Georgia" panose="02040502050405020303" pitchFamily="18" charset="0"/>
              </a:rPr>
              <a:t>You should choose a party that </a:t>
            </a:r>
            <a:r>
              <a:rPr lang="en-US" sz="4000" b="1" i="1" dirty="0" smtClean="0">
                <a:latin typeface="Georgia" panose="02040502050405020303" pitchFamily="18" charset="0"/>
              </a:rPr>
              <a:t>matches your </a:t>
            </a:r>
            <a:r>
              <a:rPr lang="en-US" sz="4000" b="1" i="1" dirty="0">
                <a:latin typeface="Georgia" panose="02040502050405020303" pitchFamily="18" charset="0"/>
              </a:rPr>
              <a:t>values or you can </a:t>
            </a:r>
            <a:r>
              <a:rPr lang="en-US" sz="4000" b="1" i="1" dirty="0" smtClean="0">
                <a:latin typeface="Georgia" panose="02040502050405020303" pitchFamily="18" charset="0"/>
              </a:rPr>
              <a:t>choose </a:t>
            </a:r>
            <a:r>
              <a:rPr lang="en-US" sz="4000" b="1" i="1" dirty="0">
                <a:latin typeface="Georgia" panose="02040502050405020303" pitchFamily="18" charset="0"/>
              </a:rPr>
              <a:t>unaffiliated. I’m not allowed to recommend a party.”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8" name="Rectangle 7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73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What’s the Difference Between Parties?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350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latin typeface="Georgia" panose="02040502050405020303" pitchFamily="18" charset="0"/>
              </a:rPr>
              <a:t>“</a:t>
            </a:r>
            <a:r>
              <a:rPr lang="en-US" sz="4000" b="1" i="1" dirty="0">
                <a:latin typeface="Georgia" panose="02040502050405020303" pitchFamily="18" charset="0"/>
              </a:rPr>
              <a:t>You can call or look up the parties online to find out more about their positions</a:t>
            </a:r>
            <a:r>
              <a:rPr lang="en-US" sz="4000" b="1" i="1" dirty="0" smtClean="0">
                <a:latin typeface="Georgia" panose="02040502050405020303" pitchFamily="18" charset="0"/>
              </a:rPr>
              <a:t>.”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31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I’ll be 18 Soon. Can I Register?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>
                <a:latin typeface="Georgia" panose="02040502050405020303" pitchFamily="18" charset="0"/>
              </a:rPr>
              <a:t>If you will be 18 by the General </a:t>
            </a:r>
            <a:r>
              <a:rPr lang="en-US" sz="4000" b="1" i="1" dirty="0" smtClean="0">
                <a:latin typeface="Georgia" panose="02040502050405020303" pitchFamily="18" charset="0"/>
              </a:rPr>
              <a:t>Election, </a:t>
            </a:r>
            <a:r>
              <a:rPr lang="en-US" sz="4000" b="1" i="1" dirty="0">
                <a:latin typeface="Georgia" panose="02040502050405020303" pitchFamily="18" charset="0"/>
              </a:rPr>
              <a:t>then </a:t>
            </a:r>
            <a:r>
              <a:rPr lang="en-US" sz="4000" b="1" i="1" dirty="0" smtClean="0">
                <a:latin typeface="Georgia" panose="02040502050405020303" pitchFamily="18" charset="0"/>
              </a:rPr>
              <a:t>yes</a:t>
            </a:r>
            <a:r>
              <a:rPr lang="en-US" sz="4000" b="1" i="1" dirty="0">
                <a:latin typeface="Georgia" panose="02040502050405020303" pitchFamily="18" charset="0"/>
              </a:rPr>
              <a:t>!</a:t>
            </a:r>
            <a:r>
              <a:rPr lang="en-US" sz="4000" b="1" i="1" dirty="0" smtClean="0">
                <a:latin typeface="Georgia" panose="02040502050405020303" pitchFamily="18" charset="0"/>
              </a:rPr>
              <a:t> You </a:t>
            </a:r>
            <a:r>
              <a:rPr lang="en-US" sz="4000" b="1" i="1" u="sng" dirty="0">
                <a:latin typeface="Georgia" panose="02040502050405020303" pitchFamily="18" charset="0"/>
              </a:rPr>
              <a:t>can vote </a:t>
            </a:r>
            <a:r>
              <a:rPr lang="en-US" sz="4000" b="1" i="1" dirty="0">
                <a:latin typeface="Georgia" panose="02040502050405020303" pitchFamily="18" charset="0"/>
              </a:rPr>
              <a:t>in the primary if you’re 17 </a:t>
            </a:r>
            <a:r>
              <a:rPr lang="en-US" sz="4000" b="1" i="1" dirty="0" smtClean="0">
                <a:latin typeface="Georgia" panose="02040502050405020303" pitchFamily="18" charset="0"/>
              </a:rPr>
              <a:t>and </a:t>
            </a:r>
            <a:r>
              <a:rPr lang="en-US" sz="4000" b="1" i="1" dirty="0">
                <a:latin typeface="Georgia" panose="02040502050405020303" pitchFamily="18" charset="0"/>
              </a:rPr>
              <a:t>will be 18 on the day of the General Election.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445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What if I Have a Felony Conviction?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>
                <a:latin typeface="Georgia" panose="02040502050405020303" pitchFamily="18" charset="0"/>
              </a:rPr>
              <a:t>Your sentence must be complete (</a:t>
            </a:r>
            <a:r>
              <a:rPr lang="en-US" sz="4000" b="1" i="1" dirty="0" smtClean="0">
                <a:latin typeface="Georgia" panose="02040502050405020303" pitchFamily="18" charset="0"/>
              </a:rPr>
              <a:t>including </a:t>
            </a:r>
            <a:r>
              <a:rPr lang="en-US" sz="4000" b="1" i="1" dirty="0">
                <a:latin typeface="Georgia" panose="02040502050405020303" pitchFamily="18" charset="0"/>
              </a:rPr>
              <a:t>probation or parole) before re-registering</a:t>
            </a:r>
            <a:r>
              <a:rPr lang="en-US" sz="4000" b="1" i="1" dirty="0" smtClean="0">
                <a:latin typeface="Georgia" panose="02040502050405020303" pitchFamily="18" charset="0"/>
              </a:rPr>
              <a:t>. Re-register </a:t>
            </a:r>
            <a:r>
              <a:rPr lang="en-US" sz="4000" b="1" i="1" dirty="0">
                <a:latin typeface="Georgia" panose="02040502050405020303" pitchFamily="18" charset="0"/>
              </a:rPr>
              <a:t>like a new voter</a:t>
            </a:r>
            <a:r>
              <a:rPr lang="en-US" sz="4000" b="1" i="1" dirty="0" smtClean="0">
                <a:latin typeface="Georgia" panose="02040502050405020303" pitchFamily="18" charset="0"/>
              </a:rPr>
              <a:t>. 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117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144000" cy="156972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What if I Have a Misdemeanor Conviction?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latin typeface="Georgia" panose="02040502050405020303" pitchFamily="18" charset="0"/>
              </a:rPr>
              <a:t>Your </a:t>
            </a:r>
            <a:r>
              <a:rPr lang="en-US" sz="4000" b="1" i="1" dirty="0">
                <a:latin typeface="Georgia" panose="02040502050405020303" pitchFamily="18" charset="0"/>
              </a:rPr>
              <a:t>right to vote is not affected by a misdemeanor </a:t>
            </a:r>
            <a:r>
              <a:rPr lang="en-US" sz="4000" b="1" i="1" dirty="0" smtClean="0">
                <a:latin typeface="Georgia" panose="02040502050405020303" pitchFamily="18" charset="0"/>
              </a:rPr>
              <a:t>conviction.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950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nfrye\AppData\Local\Microsoft\Windows\Temporary Internet Files\Content.IE5\MSCU2IFC\agenda2-620x264[1]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0" y="76200"/>
            <a:ext cx="8656000" cy="61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spc="-3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Agenda</a:t>
            </a:r>
            <a:r>
              <a:rPr lang="en-US" sz="5400" spc="-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5400" spc="-3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for Today</a:t>
            </a:r>
            <a:endParaRPr lang="en-US" sz="5400" spc="-3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54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2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730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What if I Have Pending Felony Charges?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000" b="1" i="1" dirty="0">
                <a:latin typeface="Georgia" panose="02040502050405020303" pitchFamily="18" charset="0"/>
              </a:rPr>
              <a:t>As long as you have not been convicted, </a:t>
            </a:r>
            <a:r>
              <a:rPr lang="en-US" sz="4000" b="1" i="1" dirty="0" smtClean="0">
                <a:latin typeface="Georgia" panose="02040502050405020303" pitchFamily="18" charset="0"/>
              </a:rPr>
              <a:t>you can vote.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853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What If I Don’t Have a Permanent Address?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000" b="1" i="1" dirty="0">
                <a:latin typeface="Georgia" panose="02040502050405020303" pitchFamily="18" charset="0"/>
              </a:rPr>
              <a:t>Your residence address is where you sleep or spend most of your time</a:t>
            </a:r>
            <a:r>
              <a:rPr lang="en-US" sz="4000" b="1" i="1" dirty="0" smtClean="0">
                <a:latin typeface="Georgia" panose="02040502050405020303" pitchFamily="18" charset="0"/>
              </a:rPr>
              <a:t>.</a:t>
            </a:r>
            <a:endParaRPr lang="en-US" sz="3600" b="1" i="1" dirty="0" smtClean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endParaRPr lang="en-US" sz="1600" b="1" i="1" dirty="0" smtClean="0">
              <a:latin typeface="Georgia" panose="02040502050405020303" pitchFamily="18" charset="0"/>
            </a:endParaRPr>
          </a:p>
          <a:p>
            <a:pPr marL="0" indent="0" algn="r">
              <a:buNone/>
            </a:pPr>
            <a:r>
              <a:rPr lang="en-US" sz="4000" b="1" i="1" dirty="0" smtClean="0">
                <a:latin typeface="Georgia" panose="02040502050405020303" pitchFamily="18" charset="0"/>
              </a:rPr>
              <a:t>Your </a:t>
            </a:r>
            <a:r>
              <a:rPr lang="en-US" sz="4000" b="1" i="1" dirty="0">
                <a:latin typeface="Georgia" panose="02040502050405020303" pitchFamily="18" charset="0"/>
              </a:rPr>
              <a:t>mailing address </a:t>
            </a:r>
            <a:r>
              <a:rPr lang="en-US" sz="4000" b="1" i="1" dirty="0" smtClean="0">
                <a:latin typeface="Georgia" panose="02040502050405020303" pitchFamily="18" charset="0"/>
              </a:rPr>
              <a:t>is where you </a:t>
            </a:r>
            <a:r>
              <a:rPr lang="en-US" sz="4000" b="1" i="1" dirty="0">
                <a:latin typeface="Georgia" panose="02040502050405020303" pitchFamily="18" charset="0"/>
              </a:rPr>
              <a:t>get mail</a:t>
            </a:r>
            <a:r>
              <a:rPr lang="en-US" sz="4000" b="1" i="1" dirty="0" smtClean="0">
                <a:latin typeface="Georgia" panose="02040502050405020303" pitchFamily="18" charset="0"/>
              </a:rPr>
              <a:t>.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216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I Think I’m Already Registered.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latin typeface="Georgia" panose="02040502050405020303" pitchFamily="18" charset="0"/>
              </a:rPr>
              <a:t>Check your status at  </a:t>
            </a:r>
            <a:r>
              <a:rPr lang="en-US" sz="4000" b="1" i="1" u="sng" dirty="0" smtClean="0">
                <a:latin typeface="Georgia" panose="02040502050405020303" pitchFamily="18" charset="0"/>
              </a:rPr>
              <a:t>demnc.co/</a:t>
            </a:r>
            <a:r>
              <a:rPr lang="en-US" sz="4000" b="1" i="1" u="sng" dirty="0" err="1" smtClean="0">
                <a:latin typeface="Georgia" panose="02040502050405020303" pitchFamily="18" charset="0"/>
              </a:rPr>
              <a:t>myreg</a:t>
            </a:r>
            <a:endParaRPr lang="en-US" sz="4000" b="1" i="1" u="sng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US" sz="1200" b="1" i="1" u="sng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4000" b="1" i="1" dirty="0" smtClean="0">
                <a:latin typeface="Georgia" panose="02040502050405020303" pitchFamily="18" charset="0"/>
              </a:rPr>
              <a:t>Call </a:t>
            </a:r>
            <a:r>
              <a:rPr lang="en-US" sz="4000" b="1" i="1" dirty="0">
                <a:latin typeface="Georgia" panose="02040502050405020303" pitchFamily="18" charset="0"/>
              </a:rPr>
              <a:t>the State Board of Elections at (866) </a:t>
            </a:r>
            <a:r>
              <a:rPr lang="en-US" sz="4000" b="1" i="1" dirty="0" smtClean="0">
                <a:latin typeface="Georgia" panose="02040502050405020303" pitchFamily="18" charset="0"/>
              </a:rPr>
              <a:t>522-4723, or </a:t>
            </a:r>
            <a:r>
              <a:rPr lang="en-US" sz="4000" b="1" i="1" dirty="0">
                <a:latin typeface="Georgia" panose="02040502050405020303" pitchFamily="18" charset="0"/>
              </a:rPr>
              <a:t>re-register.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042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What Happens After I Register?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350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>
                <a:latin typeface="Georgia" panose="02040502050405020303" pitchFamily="18" charset="0"/>
              </a:rPr>
              <a:t>You should receive a verification card from the county Board of Elections</a:t>
            </a:r>
            <a:r>
              <a:rPr lang="en-US" sz="4000" b="1" i="1" dirty="0" smtClean="0">
                <a:latin typeface="Georgia" panose="02040502050405020303" pitchFamily="18" charset="0"/>
              </a:rPr>
              <a:t>. You </a:t>
            </a:r>
            <a:r>
              <a:rPr lang="en-US" sz="4000" b="1" i="1" dirty="0">
                <a:latin typeface="Georgia" panose="02040502050405020303" pitchFamily="18" charset="0"/>
              </a:rPr>
              <a:t>may also get a letter asking for more identifying information.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531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What If the Voter is Transgender?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849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latin typeface="Georgia" panose="02040502050405020303" pitchFamily="18" charset="0"/>
              </a:rPr>
              <a:t>Make sure the name on your ID or Social Security card matches the name on your voter registration.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192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colorTemperature colorTemp="45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14719" r="-1" b="34817"/>
          <a:stretch/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Other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b="1" i="1" u="sng" dirty="0">
                <a:latin typeface="Georgia" panose="02040502050405020303" pitchFamily="18" charset="0"/>
              </a:rPr>
              <a:t>Call</a:t>
            </a:r>
            <a:r>
              <a:rPr lang="en-US" sz="4800" b="1" i="1" dirty="0">
                <a:latin typeface="Georgia" panose="02040502050405020303" pitchFamily="18" charset="0"/>
              </a:rPr>
              <a:t> the State Board of Elections at  (866) </a:t>
            </a:r>
            <a:r>
              <a:rPr lang="en-US" sz="4800" b="1" i="1" dirty="0" smtClean="0">
                <a:latin typeface="Georgia" panose="02040502050405020303" pitchFamily="18" charset="0"/>
              </a:rPr>
              <a:t>522-4723.</a:t>
            </a:r>
            <a:endParaRPr lang="en-US" sz="4800" b="1" i="1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47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772400" cy="136207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1A93D2"/>
                </a:solidFill>
              </a:rPr>
              <a:t>Holding </a:t>
            </a:r>
            <a:r>
              <a:rPr lang="en-US" sz="4800" dirty="0">
                <a:solidFill>
                  <a:srgbClr val="1A93D2"/>
                </a:solidFill>
              </a:rPr>
              <a:t>a voter registration drive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210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" y="228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cap="all" dirty="0">
                <a:solidFill>
                  <a:srgbClr val="1A93D2"/>
                </a:solidFill>
              </a:rPr>
              <a:t>How Will You Register Voters?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dirty="0"/>
              <a:t>Site-based registration 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600" b="1" dirty="0"/>
              <a:t>Often </a:t>
            </a:r>
            <a:r>
              <a:rPr lang="en-US" sz="2600" b="1" dirty="0" smtClean="0"/>
              <a:t>results </a:t>
            </a:r>
            <a:r>
              <a:rPr lang="en-US" sz="2600" b="1" dirty="0"/>
              <a:t>in higher numbers for less effort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>
              <a:lnSpc>
                <a:spcPct val="90000"/>
              </a:lnSpc>
            </a:pPr>
            <a:r>
              <a:rPr lang="en-US" sz="3000" b="1" dirty="0"/>
              <a:t>Door-to-door registration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600" b="1" dirty="0" smtClean="0"/>
              <a:t>Allows </a:t>
            </a:r>
            <a:r>
              <a:rPr lang="en-US" sz="2600" b="1" dirty="0"/>
              <a:t>you </a:t>
            </a:r>
            <a:r>
              <a:rPr lang="en-US" sz="2600" b="1" dirty="0" smtClean="0"/>
              <a:t>to choose specific areas </a:t>
            </a:r>
            <a:r>
              <a:rPr lang="en-US" sz="2600" b="1" dirty="0"/>
              <a:t>or </a:t>
            </a:r>
            <a:r>
              <a:rPr lang="en-US" sz="2600" b="1" dirty="0" smtClean="0"/>
              <a:t>neighborhoods</a:t>
            </a:r>
            <a:endParaRPr lang="en-US" sz="2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8" name="Rectangle 7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495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cap="all" dirty="0">
                <a:solidFill>
                  <a:srgbClr val="1A93D2"/>
                </a:solidFill>
              </a:rPr>
              <a:t>Making 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b="1" dirty="0"/>
              <a:t>Pick a date and time.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b="1" dirty="0"/>
          </a:p>
          <a:p>
            <a:r>
              <a:rPr lang="en-US" sz="3000" b="1" dirty="0"/>
              <a:t>Get permission from location sites, if needed.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b="1" dirty="0"/>
          </a:p>
          <a:p>
            <a:r>
              <a:rPr lang="en-US" sz="3000" b="1" dirty="0"/>
              <a:t>Work with other groups, if possible</a:t>
            </a:r>
            <a:r>
              <a:rPr lang="en-US" sz="3000" b="1" dirty="0" smtClean="0"/>
              <a:t>.</a:t>
            </a:r>
          </a:p>
          <a:p>
            <a:pPr marL="0" indent="0">
              <a:buNone/>
            </a:pPr>
            <a:endParaRPr lang="en-US" sz="3000" b="1" dirty="0" smtClean="0"/>
          </a:p>
          <a:p>
            <a:r>
              <a:rPr lang="en-US" sz="3000" b="1" dirty="0" smtClean="0"/>
              <a:t>When going door to door, go in pairs.</a:t>
            </a:r>
            <a:endParaRPr lang="en-US" sz="3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476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cap="all" dirty="0">
                <a:solidFill>
                  <a:srgbClr val="1A93D2"/>
                </a:solidFill>
              </a:rPr>
              <a:t>What to Bring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Voter registration forms &amp;</a:t>
            </a:r>
            <a:r>
              <a:rPr lang="en-US" b="1" dirty="0" smtClean="0"/>
              <a:t> pens (black ink)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Signs “Register </a:t>
            </a:r>
            <a:r>
              <a:rPr lang="en-US" b="1" dirty="0"/>
              <a:t>to Vote Here</a:t>
            </a:r>
            <a:r>
              <a:rPr lang="en-US" b="1" dirty="0" smtClean="0"/>
              <a:t>” (site based)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Clipboards (especially </a:t>
            </a:r>
            <a:r>
              <a:rPr lang="en-US" b="1" dirty="0" smtClean="0"/>
              <a:t>for door to door)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Nonpartisan voter education </a:t>
            </a:r>
            <a:r>
              <a:rPr lang="en-US" b="1" dirty="0" smtClean="0"/>
              <a:t>materials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Envelope or box for completed </a:t>
            </a:r>
            <a:r>
              <a:rPr lang="en-US" b="1" dirty="0" smtClean="0"/>
              <a:t>forms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Tables and </a:t>
            </a:r>
            <a:r>
              <a:rPr lang="en-US" b="1" dirty="0" smtClean="0"/>
              <a:t>chairs (site based)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631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nfrye\AppData\Local\Microsoft\Windows\Temporary Internet Files\Content.IE5\MSCU2IFC\agenda2-620x264[1]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3" y="76200"/>
            <a:ext cx="874484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64163"/>
          </a:xfrm>
        </p:spPr>
        <p:txBody>
          <a:bodyPr>
            <a:normAutofit fontScale="92500" lnSpcReduction="10000"/>
          </a:bodyPr>
          <a:lstStyle/>
          <a:p>
            <a:endParaRPr lang="en-US" sz="1700" spc="-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4700" b="1" spc="-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Voter registration </a:t>
            </a:r>
            <a:r>
              <a:rPr lang="en-US" sz="4700" b="1" spc="-3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basics</a:t>
            </a:r>
          </a:p>
          <a:p>
            <a:endParaRPr lang="en-US" sz="1700" b="1" spc="-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4700" b="1" spc="-3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Practice!</a:t>
            </a:r>
          </a:p>
          <a:p>
            <a:endParaRPr lang="en-US" sz="1700" b="1" spc="-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4700" b="1" spc="-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Important tips </a:t>
            </a:r>
            <a:endParaRPr lang="en-US" sz="4700" b="1" spc="-3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700" b="1" spc="-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4700" b="1" spc="-3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 </a:t>
            </a:r>
            <a:r>
              <a:rPr lang="en-US" sz="4700" b="1" spc="-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a</a:t>
            </a:r>
            <a:r>
              <a:rPr lang="en-US" sz="4700" b="1" spc="-3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nswers </a:t>
            </a:r>
          </a:p>
          <a:p>
            <a:endParaRPr lang="en-US" sz="1900" b="1" spc="-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4700" b="1" spc="-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Wrap up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566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73162"/>
          </a:xfrm>
        </p:spPr>
        <p:txBody>
          <a:bodyPr>
            <a:noAutofit/>
          </a:bodyPr>
          <a:lstStyle/>
          <a:p>
            <a:pPr algn="l"/>
            <a:r>
              <a:rPr lang="en-US" sz="4800" b="1" cap="all" dirty="0">
                <a:solidFill>
                  <a:srgbClr val="1A93D2"/>
                </a:solidFill>
              </a:rPr>
              <a:t>Also Consider Bringing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/>
              <a:t>Small </a:t>
            </a:r>
            <a:r>
              <a:rPr lang="en-US" sz="3000" b="1" dirty="0" smtClean="0"/>
              <a:t>things to give away </a:t>
            </a:r>
            <a:r>
              <a:rPr lang="en-US" sz="3000" b="1" dirty="0"/>
              <a:t>(candy, stickers, or buttons</a:t>
            </a:r>
            <a:r>
              <a:rPr lang="en-US" sz="3000" b="1" dirty="0" smtClean="0"/>
              <a:t>)</a:t>
            </a:r>
          </a:p>
          <a:p>
            <a:pPr marL="0" indent="0">
              <a:buNone/>
            </a:pPr>
            <a:endParaRPr lang="en-US" sz="3000" b="1" dirty="0"/>
          </a:p>
          <a:p>
            <a:r>
              <a:rPr lang="en-US" sz="3000" b="1" dirty="0"/>
              <a:t>Smart phone or laptop to check voters’ status </a:t>
            </a:r>
            <a:r>
              <a:rPr lang="en-US" sz="3000" b="1" dirty="0" smtClean="0"/>
              <a:t>online (if there is </a:t>
            </a:r>
            <a:r>
              <a:rPr lang="en-US" sz="3000" b="1" dirty="0" err="1" smtClean="0"/>
              <a:t>WiFi</a:t>
            </a:r>
            <a:r>
              <a:rPr lang="en-US" sz="3000" b="1" dirty="0"/>
              <a:t> </a:t>
            </a:r>
            <a:r>
              <a:rPr lang="en-US" sz="3000" b="1" dirty="0" smtClean="0"/>
              <a:t>access)</a:t>
            </a:r>
          </a:p>
          <a:p>
            <a:pPr marL="0" indent="0">
              <a:buNone/>
            </a:pPr>
            <a:endParaRPr lang="en-US" sz="3000" b="1" dirty="0" smtClean="0"/>
          </a:p>
          <a:p>
            <a:r>
              <a:rPr lang="en-US" sz="3000" b="1" dirty="0" smtClean="0"/>
              <a:t>Back-pack or bag with water &amp; snacks </a:t>
            </a:r>
          </a:p>
          <a:p>
            <a:pPr marL="0" indent="0">
              <a:buNone/>
            </a:pPr>
            <a:endParaRPr lang="en-US" sz="3000" b="1" dirty="0" smtClean="0"/>
          </a:p>
          <a:p>
            <a:r>
              <a:rPr lang="en-US" sz="3000" b="1" dirty="0" smtClean="0"/>
              <a:t>Sunscreen, sunglasses, hat</a:t>
            </a:r>
            <a:endParaRPr lang="en-US" sz="3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381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cap="all" dirty="0">
                <a:solidFill>
                  <a:srgbClr val="1A93D2"/>
                </a:solidFill>
              </a:rPr>
              <a:t>Coordinating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Plan shifts of 3 – 4 hours per volunteer</a:t>
            </a:r>
          </a:p>
          <a:p>
            <a:pPr lvl="1"/>
            <a:r>
              <a:rPr lang="en-US" sz="2600" b="1" dirty="0" smtClean="0"/>
              <a:t>Could do 2 – 4 for site based </a:t>
            </a:r>
          </a:p>
          <a:p>
            <a:pPr marL="0" indent="0">
              <a:buNone/>
            </a:pPr>
            <a:endParaRPr lang="en-US" sz="3000" b="1" dirty="0"/>
          </a:p>
          <a:p>
            <a:r>
              <a:rPr lang="en-US" sz="3000" b="1" dirty="0" smtClean="0"/>
              <a:t>Recruit </a:t>
            </a:r>
            <a:r>
              <a:rPr lang="en-US" sz="3000" b="1" dirty="0"/>
              <a:t>more </a:t>
            </a:r>
            <a:r>
              <a:rPr lang="en-US" sz="3000" b="1" dirty="0" smtClean="0"/>
              <a:t>volunteers </a:t>
            </a:r>
            <a:r>
              <a:rPr lang="en-US" sz="3000" b="1" dirty="0"/>
              <a:t>than you need </a:t>
            </a:r>
            <a:endParaRPr lang="en-US" sz="3000" b="1" dirty="0" smtClean="0"/>
          </a:p>
          <a:p>
            <a:endParaRPr lang="en-US" sz="3000" b="1" dirty="0" smtClean="0"/>
          </a:p>
          <a:p>
            <a:r>
              <a:rPr lang="en-US" sz="3000" b="1" dirty="0" smtClean="0"/>
              <a:t>Send all details in advance </a:t>
            </a:r>
          </a:p>
          <a:p>
            <a:pPr lvl="1"/>
            <a:r>
              <a:rPr lang="en-US" sz="2600" b="1" dirty="0" smtClean="0"/>
              <a:t>When, where to show up, where to get materials, partner name and contact info, etc.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265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249362"/>
          </a:xfrm>
        </p:spPr>
        <p:txBody>
          <a:bodyPr>
            <a:noAutofit/>
          </a:bodyPr>
          <a:lstStyle/>
          <a:p>
            <a:pPr algn="l"/>
            <a:r>
              <a:rPr lang="en-US" sz="4800" b="1" cap="all" dirty="0">
                <a:solidFill>
                  <a:srgbClr val="1A93D2"/>
                </a:solidFill>
              </a:rPr>
              <a:t>Coordinating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Provide name and contact info for the leader of the voter registration drive</a:t>
            </a:r>
          </a:p>
          <a:p>
            <a:pPr marL="457200" lvl="1" indent="0">
              <a:buNone/>
            </a:pPr>
            <a:endParaRPr lang="en-US" sz="3000" b="1" dirty="0"/>
          </a:p>
          <a:p>
            <a:r>
              <a:rPr lang="en-US" sz="3000" b="1" dirty="0" smtClean="0"/>
              <a:t>Call </a:t>
            </a:r>
            <a:r>
              <a:rPr lang="en-US" sz="3000" b="1" dirty="0"/>
              <a:t>volunteers </a:t>
            </a:r>
            <a:r>
              <a:rPr lang="en-US" sz="3000" b="1" dirty="0" smtClean="0"/>
              <a:t>the night before to </a:t>
            </a:r>
            <a:r>
              <a:rPr lang="en-US" sz="3000" b="1" dirty="0"/>
              <a:t>confirm </a:t>
            </a:r>
            <a:r>
              <a:rPr lang="en-US" sz="3000" b="1" dirty="0" smtClean="0"/>
              <a:t>their attendance and review all details </a:t>
            </a:r>
          </a:p>
          <a:p>
            <a:pPr marL="0" indent="0">
              <a:buNone/>
            </a:pPr>
            <a:endParaRPr lang="en-US" sz="3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887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505200"/>
            <a:ext cx="9144000" cy="1066800"/>
          </a:xfrm>
          <a:prstGeom prst="rect">
            <a:avLst/>
          </a:prstGeom>
          <a:solidFill>
            <a:schemeClr val="dk1">
              <a:alpha val="6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33528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400" spc="-150" dirty="0" smtClean="0">
                <a:solidFill>
                  <a:srgbClr val="1A9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Get what you need…</a:t>
            </a:r>
            <a:endParaRPr lang="en-US" sz="5400" spc="-150" dirty="0">
              <a:solidFill>
                <a:srgbClr val="1A9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910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6600" spc="-300" dirty="0" smtClean="0">
                <a:solidFill>
                  <a:srgbClr val="1A93D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676400"/>
            <a:ext cx="8305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4000" spc="-300" dirty="0" smtClean="0">
                <a:solidFill>
                  <a:srgbClr val="1A93D2"/>
                </a:solidFill>
                <a:cs typeface="Arial" panose="020B0604020202020204" pitchFamily="34" charset="0"/>
              </a:rPr>
              <a:t>Visit: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4000" spc="-3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democracy-nc.org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4000" spc="-3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ncvoter.com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4000" spc="-3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gotidnc</a:t>
            </a:r>
            <a:r>
              <a:rPr lang="en-US" altLang="en-US" sz="4000" spc="-300" dirty="0" smtClean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4000" spc="-3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es</a:t>
            </a:r>
            <a:r>
              <a:rPr lang="en-US" altLang="en-US" sz="4000" spc="-300" dirty="0" smtClean="0">
                <a:latin typeface="Arial Black" panose="020B0A04020102020204" pitchFamily="34" charset="0"/>
                <a:cs typeface="Arial" panose="020B0604020202020204" pitchFamily="34" charset="0"/>
              </a:rPr>
              <a:t>/ (</a:t>
            </a:r>
            <a:r>
              <a:rPr lang="en-US" altLang="en-US" sz="4000" spc="-3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en</a:t>
            </a:r>
            <a:r>
              <a:rPr lang="en-US" altLang="en-US" sz="4000" spc="-3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spc="-3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español</a:t>
            </a:r>
            <a:r>
              <a:rPr lang="en-US" altLang="en-US" sz="4000" spc="-300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4743450"/>
            <a:ext cx="83058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4000" spc="-300" dirty="0" smtClean="0">
                <a:solidFill>
                  <a:srgbClr val="1A93D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Call: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4000" spc="-300" dirty="0" smtClean="0">
                <a:cs typeface="Arial" panose="020B0604020202020204" pitchFamily="34" charset="0"/>
              </a:rPr>
              <a:t>1-888-OUR-VOTE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4000" spc="-300" dirty="0" smtClean="0">
                <a:latin typeface="+mn-lt"/>
                <a:cs typeface="Arial" panose="020B0604020202020204" pitchFamily="34" charset="0"/>
              </a:rPr>
              <a:t>(Democracy NC hotline)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104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1" u="sng" spc="-300" dirty="0" smtClean="0">
                <a:latin typeface="Georgia" panose="02040502050405020303" pitchFamily="18" charset="0"/>
              </a:rPr>
              <a:t>Why</a:t>
            </a:r>
            <a:r>
              <a:rPr lang="en-US" sz="6600" b="1" i="1" spc="-300" dirty="0" smtClean="0">
                <a:latin typeface="Georgia" panose="02040502050405020303" pitchFamily="18" charset="0"/>
              </a:rPr>
              <a:t> Did You Come? </a:t>
            </a:r>
            <a:endParaRPr lang="en-US" sz="6600" spc="-3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7" name="Rectangle 6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467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ineticslive.com/wp-content/uploads/2012/02/vot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36628"/>
            <a:ext cx="5715000" cy="48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6" name="Rectangle 5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23824" y="0"/>
            <a:ext cx="871537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6600" spc="-300" dirty="0" smtClean="0">
                <a:solidFill>
                  <a:srgbClr val="1A93D2"/>
                </a:solidFill>
                <a:latin typeface="+mj-lt"/>
              </a:rPr>
              <a:t>Voter Registration</a:t>
            </a:r>
          </a:p>
          <a:p>
            <a:pPr algn="l">
              <a:lnSpc>
                <a:spcPts val="7000"/>
              </a:lnSpc>
            </a:pPr>
            <a:r>
              <a:rPr lang="en-US" sz="5400" b="1" i="1" spc="-300" dirty="0" smtClean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Basics….</a:t>
            </a:r>
            <a:endParaRPr lang="en-US" sz="5400" b="1" i="1" spc="-300" dirty="0">
              <a:solidFill>
                <a:schemeClr val="tx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l">
              <a:lnSpc>
                <a:spcPts val="7000"/>
              </a:lnSpc>
            </a:pPr>
            <a:endParaRPr lang="en-US" sz="6600" b="1" spc="-300" dirty="0">
              <a:solidFill>
                <a:srgbClr val="1A93D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51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kineticslive.com/wp-content/uploads/2012/02/vot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859361"/>
            <a:ext cx="4762499" cy="400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Who </a:t>
            </a:r>
            <a:r>
              <a:rPr lang="en-US" sz="4800" dirty="0" smtClean="0">
                <a:solidFill>
                  <a:srgbClr val="1A93D2"/>
                </a:solidFill>
              </a:rPr>
              <a:t>Can </a:t>
            </a:r>
            <a:br>
              <a:rPr lang="en-US" sz="4800" dirty="0" smtClean="0">
                <a:solidFill>
                  <a:srgbClr val="1A93D2"/>
                </a:solidFill>
              </a:rPr>
            </a:br>
            <a:r>
              <a:rPr lang="en-US" sz="4800" b="1" i="1" dirty="0" smtClean="0">
                <a:latin typeface="Georgia" panose="02040502050405020303" pitchFamily="18" charset="0"/>
              </a:rPr>
              <a:t>Register to </a:t>
            </a:r>
            <a:r>
              <a:rPr lang="en-US" sz="4800" b="1" i="1" dirty="0">
                <a:latin typeface="Georgia" panose="02040502050405020303" pitchFamily="18" charset="0"/>
              </a:rPr>
              <a:t>Vote?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976259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latin typeface="Georgia" panose="02040502050405020303" pitchFamily="18" charset="0"/>
              </a:rPr>
              <a:t>US Citizen </a:t>
            </a:r>
          </a:p>
          <a:p>
            <a:pPr algn="l"/>
            <a:endParaRPr lang="en-US" b="1" i="1" dirty="0" smtClean="0">
              <a:latin typeface="Georgia" panose="020405020504050203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latin typeface="Georgia" panose="02040502050405020303" pitchFamily="18" charset="0"/>
              </a:rPr>
              <a:t>18 </a:t>
            </a:r>
            <a:r>
              <a:rPr lang="en-US" sz="3600" b="1" i="1" u="sng" dirty="0" smtClean="0">
                <a:latin typeface="Georgia" panose="02040502050405020303" pitchFamily="18" charset="0"/>
              </a:rPr>
              <a:t>by</a:t>
            </a:r>
            <a:r>
              <a:rPr lang="en-US" sz="3600" b="1" i="1" dirty="0" smtClean="0">
                <a:latin typeface="Georgia" panose="02040502050405020303" pitchFamily="18" charset="0"/>
              </a:rPr>
              <a:t> Election Day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i="1" dirty="0" smtClean="0">
              <a:latin typeface="Georgia" panose="020405020504050203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latin typeface="Georgia" panose="02040502050405020303" pitchFamily="18" charset="0"/>
              </a:rPr>
              <a:t>Not currently serving felony sentence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b="1" i="1" dirty="0" smtClean="0">
              <a:latin typeface="Georgia" panose="02040502050405020303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latin typeface="Georgia" panose="02040502050405020303" pitchFamily="18" charset="0"/>
              </a:rPr>
              <a:t>Living in the county for 30 days</a:t>
            </a:r>
            <a:endParaRPr lang="en-US" sz="3600" b="1" i="1" dirty="0">
              <a:latin typeface="Georgia" panose="02040502050405020303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8" name="Rectangle 7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043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kineticslive.com/wp-content/uploads/2012/02/vot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8" y="2841992"/>
            <a:ext cx="4783131" cy="40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Who </a:t>
            </a:r>
            <a:r>
              <a:rPr lang="en-US" sz="4800" dirty="0" smtClean="0">
                <a:solidFill>
                  <a:srgbClr val="1A93D2"/>
                </a:solidFill>
              </a:rPr>
              <a:t>Can</a:t>
            </a:r>
            <a:br>
              <a:rPr lang="en-US" sz="4800" dirty="0" smtClean="0">
                <a:solidFill>
                  <a:srgbClr val="1A93D2"/>
                </a:solidFill>
              </a:rPr>
            </a:br>
            <a:r>
              <a:rPr lang="en-US" b="1" i="1" dirty="0" smtClean="0">
                <a:latin typeface="Georgia" panose="02040502050405020303" pitchFamily="18" charset="0"/>
              </a:rPr>
              <a:t>Register Someone </a:t>
            </a:r>
            <a:r>
              <a:rPr lang="en-US" b="1" i="1" dirty="0">
                <a:latin typeface="Georgia" panose="02040502050405020303" pitchFamily="18" charset="0"/>
              </a:rPr>
              <a:t>to Vote?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b="1" i="1" dirty="0">
              <a:latin typeface="Georgia" panose="02040502050405020303" pitchFamily="18" charset="0"/>
            </a:endParaRPr>
          </a:p>
          <a:p>
            <a:r>
              <a:rPr lang="en-US" sz="4000" b="1" i="1" dirty="0" smtClean="0">
                <a:latin typeface="Georgia" panose="02040502050405020303" pitchFamily="18" charset="0"/>
              </a:rPr>
              <a:t>Anyone can help an eligible person register to vote.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8" name="Rectangle 7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337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ineticslive.com/wp-content/uploads/2012/02/vot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46" y="3048000"/>
            <a:ext cx="4538453" cy="38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1A93D2"/>
                </a:solidFill>
              </a:rPr>
              <a:t>Voting </a:t>
            </a:r>
            <a:r>
              <a:rPr lang="en-US" sz="4800" dirty="0" smtClean="0">
                <a:solidFill>
                  <a:srgbClr val="1A93D2"/>
                </a:solidFill>
              </a:rPr>
              <a:t>“Registrars”</a:t>
            </a:r>
            <a:endParaRPr lang="en-US" sz="4800" dirty="0">
              <a:solidFill>
                <a:srgbClr val="1A93D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61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 smtClean="0">
              <a:latin typeface="Georgia" panose="02040502050405020303" pitchFamily="18" charset="0"/>
            </a:endParaRPr>
          </a:p>
          <a:p>
            <a:pPr algn="l"/>
            <a:r>
              <a:rPr lang="en-US" sz="4000" b="1" i="1" dirty="0" smtClean="0">
                <a:latin typeface="Georgia" panose="02040502050405020303" pitchFamily="18" charset="0"/>
              </a:rPr>
              <a:t>Help</a:t>
            </a:r>
            <a:r>
              <a:rPr lang="en-US" sz="4000" b="1" i="1" dirty="0">
                <a:latin typeface="Georgia" panose="02040502050405020303" pitchFamily="18" charset="0"/>
              </a:rPr>
              <a:t> </a:t>
            </a:r>
            <a:r>
              <a:rPr lang="en-US" sz="4000" b="1" i="1" dirty="0" smtClean="0">
                <a:latin typeface="Georgia" panose="02040502050405020303" pitchFamily="18" charset="0"/>
              </a:rPr>
              <a:t>and provide information.</a:t>
            </a:r>
          </a:p>
          <a:p>
            <a:pPr algn="l"/>
            <a:endParaRPr lang="en-US" sz="1400" b="1" i="1" dirty="0" smtClean="0">
              <a:latin typeface="Georgia" panose="02040502050405020303" pitchFamily="18" charset="0"/>
            </a:endParaRPr>
          </a:p>
          <a:p>
            <a:pPr algn="l"/>
            <a:r>
              <a:rPr lang="en-US" sz="4000" b="1" i="1" dirty="0" smtClean="0">
                <a:latin typeface="Georgia" panose="02040502050405020303" pitchFamily="18" charset="0"/>
              </a:rPr>
              <a:t>Make people feel comfortable.</a:t>
            </a:r>
          </a:p>
          <a:p>
            <a:pPr algn="l"/>
            <a:endParaRPr lang="en-US" sz="1400" b="1" i="1" dirty="0" smtClean="0">
              <a:latin typeface="Georgia" panose="02040502050405020303" pitchFamily="18" charset="0"/>
            </a:endParaRPr>
          </a:p>
          <a:p>
            <a:pPr algn="l"/>
            <a:r>
              <a:rPr lang="en-US" sz="4000" b="1" i="1" dirty="0" smtClean="0">
                <a:latin typeface="Georgia" panose="02040502050405020303" pitchFamily="18" charset="0"/>
              </a:rPr>
              <a:t>Be non-partisan. </a:t>
            </a:r>
          </a:p>
          <a:p>
            <a:pPr algn="l"/>
            <a:endParaRPr lang="en-US" sz="1400" b="1" i="1" dirty="0" smtClean="0">
              <a:latin typeface="Georgia" panose="02040502050405020303" pitchFamily="18" charset="0"/>
            </a:endParaRPr>
          </a:p>
          <a:p>
            <a:pPr algn="l"/>
            <a:r>
              <a:rPr lang="en-US" sz="4000" b="1" i="1" dirty="0" smtClean="0">
                <a:latin typeface="Georgia" panose="02040502050405020303" pitchFamily="18" charset="0"/>
              </a:rPr>
              <a:t>Turn in the form! </a:t>
            </a:r>
          </a:p>
          <a:p>
            <a:pPr algn="l"/>
            <a:endParaRPr lang="en-US" sz="4000" b="1" i="1" dirty="0">
              <a:latin typeface="Georgia" panose="02040502050405020303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324599"/>
            <a:ext cx="9144000" cy="552450"/>
            <a:chOff x="0" y="6324599"/>
            <a:chExt cx="9144000" cy="552450"/>
          </a:xfrm>
        </p:grpSpPr>
        <p:sp>
          <p:nvSpPr>
            <p:cNvPr id="8" name="Rectangle 7"/>
            <p:cNvSpPr/>
            <p:nvPr/>
          </p:nvSpPr>
          <p:spPr>
            <a:xfrm>
              <a:off x="0" y="6810374"/>
              <a:ext cx="9144000" cy="66675"/>
            </a:xfrm>
            <a:prstGeom prst="rect">
              <a:avLst/>
            </a:prstGeom>
            <a:solidFill>
              <a:srgbClr val="1A93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C:\Users\gabecasalett\Desktop\TEMP\logo-gray-tra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6677" y="6324599"/>
              <a:ext cx="1310647" cy="409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95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F2F2F"/>
      </a:dk1>
      <a:lt1>
        <a:srgbClr val="DDD9C3"/>
      </a:lt1>
      <a:dk2>
        <a:srgbClr val="3F3F3F"/>
      </a:dk2>
      <a:lt2>
        <a:srgbClr val="FFFFFF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7261</TotalTime>
  <Words>1297</Words>
  <Application>Microsoft Macintosh PowerPoint</Application>
  <PresentationFormat>On-screen Show (4:3)</PresentationFormat>
  <Paragraphs>233</Paragraphs>
  <Slides>44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  <vt:variant>
        <vt:lpstr>Custom Shows</vt:lpstr>
      </vt:variant>
      <vt:variant>
        <vt:i4>1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Can  Register to Vote?</vt:lpstr>
      <vt:lpstr>Who Can Register Someone to Vote?</vt:lpstr>
      <vt:lpstr>Voting “Registrars”</vt:lpstr>
      <vt:lpstr>How It Works  </vt:lpstr>
      <vt:lpstr>How It Works  </vt:lpstr>
      <vt:lpstr>PowerPoint Presentation</vt:lpstr>
      <vt:lpstr>PowerPoint Presentation</vt:lpstr>
      <vt:lpstr>The Form </vt:lpstr>
      <vt:lpstr>Filling Out the Form:  Required Sections</vt:lpstr>
      <vt:lpstr>Filling Out the Form:  Required Sections</vt:lpstr>
      <vt:lpstr>Filling Out the Form:  Required Sections</vt:lpstr>
      <vt:lpstr>Filling Out the Form: Important – ID Numbers</vt:lpstr>
      <vt:lpstr>Filling Out the Form:  Required Sections</vt:lpstr>
      <vt:lpstr>Filling Out the Form:  Required Sections</vt:lpstr>
      <vt:lpstr>Filling Out the Form:  Other key sections </vt:lpstr>
      <vt:lpstr>PowerPoint Presentation</vt:lpstr>
      <vt:lpstr>Important Tip  </vt:lpstr>
      <vt:lpstr>Frequently Asked Questions From Voters</vt:lpstr>
      <vt:lpstr>What Party Should I  Register For?</vt:lpstr>
      <vt:lpstr>What’s the Difference Between Parties?</vt:lpstr>
      <vt:lpstr>I’ll be 18 Soon. Can I Register?</vt:lpstr>
      <vt:lpstr>What if I Have a Felony Conviction?</vt:lpstr>
      <vt:lpstr>What if I Have a Misdemeanor Conviction?</vt:lpstr>
      <vt:lpstr>What if I Have Pending Felony Charges?</vt:lpstr>
      <vt:lpstr>What If I Don’t Have a Permanent Address?</vt:lpstr>
      <vt:lpstr>I Think I’m Already Registered.</vt:lpstr>
      <vt:lpstr>What Happens After I Register?</vt:lpstr>
      <vt:lpstr>What If the Voter is Transgender?</vt:lpstr>
      <vt:lpstr>Other questions?</vt:lpstr>
      <vt:lpstr>Holding a voter registration drive</vt:lpstr>
      <vt:lpstr>How Will You Register Voters?</vt:lpstr>
      <vt:lpstr>Making a Plan</vt:lpstr>
      <vt:lpstr>What to Bring</vt:lpstr>
      <vt:lpstr>Also Consider Bringing</vt:lpstr>
      <vt:lpstr>Coordinating Volunteers</vt:lpstr>
      <vt:lpstr>Coordinating Volunteers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Democracy North Carolina</dc:title>
  <dc:creator>JennFrye</dc:creator>
  <cp:lastModifiedBy>Marcella Medley</cp:lastModifiedBy>
  <cp:revision>240</cp:revision>
  <dcterms:created xsi:type="dcterms:W3CDTF">2009-05-20T17:52:58Z</dcterms:created>
  <dcterms:modified xsi:type="dcterms:W3CDTF">2016-06-21T16:39:42Z</dcterms:modified>
</cp:coreProperties>
</file>